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7" r:id="rId4"/>
    <p:sldId id="258" r:id="rId5"/>
    <p:sldId id="262" r:id="rId6"/>
    <p:sldId id="263" r:id="rId7"/>
    <p:sldId id="264" r:id="rId8"/>
    <p:sldId id="265" r:id="rId9"/>
    <p:sldId id="261" r:id="rId10"/>
    <p:sldId id="266" r:id="rId11"/>
    <p:sldId id="276" r:id="rId12"/>
    <p:sldId id="267" r:id="rId13"/>
    <p:sldId id="268" r:id="rId14"/>
    <p:sldId id="269" r:id="rId15"/>
    <p:sldId id="270" r:id="rId16"/>
    <p:sldId id="272" r:id="rId17"/>
    <p:sldId id="275" r:id="rId18"/>
    <p:sldId id="273" r:id="rId19"/>
    <p:sldId id="279" r:id="rId20"/>
    <p:sldId id="278" r:id="rId21"/>
    <p:sldId id="280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554FB49-304C-4F03-AD9A-18E194C7E69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385737-39D2-4B33-8234-F6DB96BA8E3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385737-39D2-4B33-8234-F6DB96BA8E36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8D3DC16E-295D-42EA-B8AE-AD6DF5AE1762}" type="datetimeFigureOut">
              <a:rPr lang="ru-RU" smtClean="0"/>
              <a:t>07.11.2023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ED8AD3F8-8ED0-469D-9237-459C8392F7A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+mn-lt"/>
              </a:rPr>
              <a:t>Понятие «Защита от опасности».</a:t>
            </a:r>
            <a:r>
              <a:rPr lang="ru-RU" sz="4000" dirty="0" smtClean="0">
                <a:latin typeface="+mn-lt"/>
              </a:rPr>
              <a:t>                                                                                                                </a:t>
            </a:r>
            <a:r>
              <a:rPr lang="ru-RU" sz="4000" b="1" dirty="0" smtClean="0">
                <a:latin typeface="+mn-lt"/>
              </a:rPr>
              <a:t>Меры для защиты от опасностей окружающей среды.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8472518" cy="1752600"/>
          </a:xfrm>
        </p:spPr>
        <p:txBody>
          <a:bodyPr>
            <a:noAutofit/>
          </a:bodyPr>
          <a:lstStyle/>
          <a:p>
            <a:pPr algn="ctr"/>
            <a:endParaRPr lang="ru-RU" sz="54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5400" b="1" dirty="0" smtClean="0">
                <a:solidFill>
                  <a:srgbClr val="C00000"/>
                </a:solidFill>
              </a:rPr>
              <a:t>ТЕМА УРОКА</a:t>
            </a:r>
            <a:endParaRPr lang="ru-RU" sz="5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 ЧС и в условиях военных  конфликтов</a:t>
            </a:r>
            <a:r>
              <a:rPr lang="ru-RU" dirty="0" smtClean="0"/>
              <a:t>:</a:t>
            </a:r>
            <a:endParaRPr lang="ru-RU" dirty="0"/>
          </a:p>
        </p:txBody>
      </p:sp>
      <p:pic>
        <p:nvPicPr>
          <p:cNvPr id="4" name="Содержимое 3" descr="https://prezentacii.org/upload/cloud/18/09/79854/images/screen3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428868"/>
            <a:ext cx="8215370" cy="4144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pdekomplekt.ru/uploadedFiles/eshopimages/big/04_0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285728"/>
            <a:ext cx="9144000" cy="6572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31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>Обеспечение </a:t>
            </a:r>
            <a:r>
              <a:rPr lang="ru-RU" sz="3100" b="1" i="1" dirty="0" smtClean="0">
                <a:solidFill>
                  <a:srgbClr val="C00000"/>
                </a:solidFill>
                <a:latin typeface="+mn-lt"/>
              </a:rPr>
              <a:t>населения средствами индивидуальной защиты: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СИЗ </a:t>
            </a:r>
            <a:r>
              <a:rPr lang="ru-RU" i="1" dirty="0" smtClean="0">
                <a:solidFill>
                  <a:srgbClr val="0070C0"/>
                </a:solidFill>
              </a:rPr>
              <a:t>предназначены для защиты населения от попадания внутрь организма, на кожные покровы и одежду радиоактивных, отравляющих веществ и бактериальных средств.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К СИЗ относятся: </a:t>
            </a:r>
            <a:r>
              <a:rPr lang="ru-RU" i="1" dirty="0" smtClean="0">
                <a:solidFill>
                  <a:srgbClr val="0070C0"/>
                </a:solidFill>
              </a:rPr>
              <a:t> респираторы, противогазы, </a:t>
            </a:r>
            <a:r>
              <a:rPr lang="ru-RU" i="1" dirty="0" err="1" smtClean="0">
                <a:solidFill>
                  <a:srgbClr val="0070C0"/>
                </a:solidFill>
              </a:rPr>
              <a:t>противопыльные</a:t>
            </a:r>
            <a:r>
              <a:rPr lang="ru-RU" i="1" dirty="0" smtClean="0">
                <a:solidFill>
                  <a:srgbClr val="0070C0"/>
                </a:solidFill>
              </a:rPr>
              <a:t> тканевые маски и марлевые повязки, защитные костюмы, резиновые сапоги и др.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Противогазы</a:t>
            </a:r>
            <a:r>
              <a:rPr lang="ru-RU" i="1" dirty="0" smtClean="0">
                <a:solidFill>
                  <a:srgbClr val="0070C0"/>
                </a:solidFill>
              </a:rPr>
              <a:t> защищают органы дыхания от ХОВ, в первую очередь, от хлора и аммиака, а респираторы от РВ.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Примеры СИЗ на производстве: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gbi-glav.ru/wp-content/uploads/e/9/d/e9d89dbe1658a82c18a63247ea686627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3116"/>
            <a:ext cx="7215238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 чрезвычайных ситуациях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staraya-ladoga.ru/wp-content/uploads/47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2" y="2214554"/>
            <a:ext cx="7715304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Обеспечению СИЗ подлежит население, проживающее на территориях в пределах границ </a:t>
            </a:r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зон: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400" i="1" dirty="0" smtClean="0">
                <a:solidFill>
                  <a:srgbClr val="0070C0"/>
                </a:solidFill>
              </a:rPr>
              <a:t>защитных мероприятий, устанавливаемых вокруг комплекса объектов по хранению и уничтожению </a:t>
            </a:r>
            <a:r>
              <a:rPr lang="ru-RU" sz="2400" i="1" u="sng" dirty="0" smtClean="0">
                <a:solidFill>
                  <a:srgbClr val="0070C0"/>
                </a:solidFill>
              </a:rPr>
              <a:t>химического оружия</a:t>
            </a:r>
            <a:r>
              <a:rPr lang="ru-RU" sz="2400" i="1" dirty="0" smtClean="0">
                <a:solidFill>
                  <a:srgbClr val="0070C0"/>
                </a:solidFill>
              </a:rPr>
              <a:t>;</a:t>
            </a:r>
            <a:endParaRPr lang="ru-RU" sz="2400" dirty="0" smtClean="0">
              <a:solidFill>
                <a:srgbClr val="0070C0"/>
              </a:solidFill>
            </a:endParaRPr>
          </a:p>
          <a:p>
            <a:pPr lvl="0"/>
            <a:r>
              <a:rPr lang="ru-RU" sz="2400" i="1" dirty="0" smtClean="0">
                <a:solidFill>
                  <a:srgbClr val="0070C0"/>
                </a:solidFill>
              </a:rPr>
              <a:t>возможного радиоактивного и химического загрязнения (заражения), устанавливаемых вокруг </a:t>
            </a:r>
            <a:r>
              <a:rPr lang="ru-RU" sz="2400" i="1" u="sng" dirty="0" err="1" smtClean="0">
                <a:solidFill>
                  <a:srgbClr val="0070C0"/>
                </a:solidFill>
              </a:rPr>
              <a:t>радиационно</a:t>
            </a:r>
            <a:r>
              <a:rPr lang="ru-RU" sz="2400" i="1" u="sng" dirty="0" smtClean="0">
                <a:solidFill>
                  <a:srgbClr val="0070C0"/>
                </a:solidFill>
              </a:rPr>
              <a:t>, </a:t>
            </a:r>
            <a:r>
              <a:rPr lang="ru-RU" sz="2400" i="1" u="sng" dirty="0" err="1" smtClean="0">
                <a:solidFill>
                  <a:srgbClr val="0070C0"/>
                </a:solidFill>
              </a:rPr>
              <a:t>ядерно</a:t>
            </a:r>
            <a:r>
              <a:rPr lang="ru-RU" sz="2400" i="1" u="sng" dirty="0" smtClean="0">
                <a:solidFill>
                  <a:srgbClr val="0070C0"/>
                </a:solidFill>
              </a:rPr>
              <a:t>- и химически опасных объектов.</a:t>
            </a:r>
            <a:endParaRPr lang="ru-RU" sz="2400" u="sng" dirty="0" smtClean="0">
              <a:solidFill>
                <a:srgbClr val="0070C0"/>
              </a:solidFill>
            </a:endParaRPr>
          </a:p>
          <a:p>
            <a:pPr lvl="0"/>
            <a:r>
              <a:rPr lang="ru-RU" sz="2400" i="1" dirty="0" smtClean="0">
                <a:solidFill>
                  <a:srgbClr val="0070C0"/>
                </a:solidFill>
              </a:rPr>
              <a:t>люди, проживающие вблизи </a:t>
            </a:r>
            <a:r>
              <a:rPr lang="ru-RU" sz="2400" i="1" u="sng" dirty="0" smtClean="0">
                <a:solidFill>
                  <a:srgbClr val="0070C0"/>
                </a:solidFill>
              </a:rPr>
              <a:t>химически или </a:t>
            </a:r>
            <a:r>
              <a:rPr lang="ru-RU" sz="2400" i="1" u="sng" dirty="0" err="1" smtClean="0">
                <a:solidFill>
                  <a:srgbClr val="0070C0"/>
                </a:solidFill>
              </a:rPr>
              <a:t>радиационно</a:t>
            </a:r>
            <a:r>
              <a:rPr lang="ru-RU" sz="2400" i="1" u="sng" dirty="0" smtClean="0">
                <a:solidFill>
                  <a:srgbClr val="0070C0"/>
                </a:solidFill>
              </a:rPr>
              <a:t> опасных </a:t>
            </a:r>
            <a:r>
              <a:rPr lang="ru-RU" sz="2400" i="1" dirty="0" smtClean="0">
                <a:solidFill>
                  <a:srgbClr val="0070C0"/>
                </a:solidFill>
              </a:rPr>
              <a:t>предприятий обеспечиваются комплектами индивидуальной медицинской гражданской защиты</a:t>
            </a:r>
            <a:r>
              <a:rPr lang="ru-RU" i="1" dirty="0" smtClean="0">
                <a:solidFill>
                  <a:srgbClr val="0070C0"/>
                </a:solidFill>
              </a:rPr>
              <a:t>.</a:t>
            </a:r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>
              <a:solidFill>
                <a:srgbClr val="0070C0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Защитные сооружения: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9" name="Содержимое 8" descr="https://avatars.mds.yandex.net/i?id=4e7961f2a8a139593e2829cb855a8b0bcbcbd2ef-9265564-images-thumbs&amp;n=13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3116"/>
            <a:ext cx="8072494" cy="4714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Оповещение в ЧС 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sun9-74.userapi.com/impg/6uv2eTNGcBq_O8YDeOdKhWFWMf_6M0l1MX9BYg/3YQURtf4Tds.jpg?size=967x690&amp;quality=95&amp;sign=06ce6e77133bb56f191fb741b5963c24&amp;c_uniq_tag=C1rbQEm54-U_4ZDn9CUm3r-Oj1kpOcwfESki9w3HXus&amp;type=album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8215369" cy="4359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0010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700" b="1" i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ru-RU" sz="2700" b="1" i="1" dirty="0" smtClean="0">
                <a:solidFill>
                  <a:srgbClr val="C00000"/>
                </a:solidFill>
                <a:latin typeface="+mn-lt"/>
              </a:rPr>
            </a:br>
            <a:r>
              <a:rPr lang="ru-RU" sz="2700" b="1" i="1" dirty="0" smtClean="0">
                <a:solidFill>
                  <a:srgbClr val="C00000"/>
                </a:solidFill>
                <a:latin typeface="+mn-lt"/>
              </a:rPr>
              <a:t> Организация эвакуации населения в безопасные районы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lvl="0"/>
            <a:r>
              <a:rPr lang="ru-RU" sz="3400" b="1" i="1" dirty="0" smtClean="0">
                <a:solidFill>
                  <a:srgbClr val="C00000"/>
                </a:solidFill>
              </a:rPr>
              <a:t>Эвакуация</a:t>
            </a:r>
            <a:r>
              <a:rPr lang="ru-RU" b="1" i="1" dirty="0" smtClean="0">
                <a:solidFill>
                  <a:srgbClr val="C0000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может быть </a:t>
            </a:r>
            <a:r>
              <a:rPr lang="ru-RU" i="1" u="sng" dirty="0" smtClean="0">
                <a:solidFill>
                  <a:srgbClr val="0070C0"/>
                </a:solidFill>
              </a:rPr>
              <a:t>частичной или полной</a:t>
            </a:r>
            <a:r>
              <a:rPr lang="ru-RU" i="1" dirty="0" smtClean="0">
                <a:solidFill>
                  <a:srgbClr val="0070C0"/>
                </a:solidFill>
              </a:rPr>
              <a:t>. 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i="1" dirty="0" smtClean="0">
                <a:solidFill>
                  <a:srgbClr val="0070C0"/>
                </a:solidFill>
              </a:rPr>
              <a:t>Для </a:t>
            </a:r>
            <a:r>
              <a:rPr lang="ru-RU" b="1" i="1" dirty="0" smtClean="0">
                <a:solidFill>
                  <a:srgbClr val="0070C0"/>
                </a:solidFill>
              </a:rPr>
              <a:t>частичной</a:t>
            </a:r>
            <a:r>
              <a:rPr lang="ru-RU" i="1" dirty="0" smtClean="0">
                <a:solidFill>
                  <a:srgbClr val="0070C0"/>
                </a:solidFill>
              </a:rPr>
              <a:t> – в безопасные районы выводятся не трудоспособное население: дети, учащиеся, старики, люди с ограниченными возможностями и больные.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При полной эвакуации</a:t>
            </a:r>
            <a:r>
              <a:rPr lang="ru-RU" i="1" dirty="0" smtClean="0">
                <a:solidFill>
                  <a:srgbClr val="0070C0"/>
                </a:solidFill>
              </a:rPr>
              <a:t> опасные зоны покидает все население за исключением не транспортабельных больных и обслуживающего их персонала, которые укрываются в защитных сооружениях.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0070C0"/>
                </a:solidFill>
              </a:rPr>
              <a:t>Информация</a:t>
            </a:r>
            <a:r>
              <a:rPr lang="ru-RU" i="1" dirty="0" smtClean="0">
                <a:solidFill>
                  <a:srgbClr val="0070C0"/>
                </a:solidFill>
              </a:rPr>
              <a:t> о начале эвакуации распространяется по теле- и радиоканалам.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i="1" dirty="0" smtClean="0">
                <a:solidFill>
                  <a:srgbClr val="0070C0"/>
                </a:solidFill>
              </a:rPr>
              <a:t>Получив сообщение о начале эвакуации следует взять с собой «тревожный чемоданчик» со всем необходимым и проследовать на сборный эвакуационный пункт</a:t>
            </a:r>
            <a:endParaRPr lang="ru-RU" dirty="0" smtClean="0">
              <a:solidFill>
                <a:srgbClr val="0070C0"/>
              </a:solidFill>
            </a:endParaRPr>
          </a:p>
          <a:p>
            <a:pPr lvl="0"/>
            <a:r>
              <a:rPr lang="ru-RU" b="1" i="1" dirty="0" smtClean="0">
                <a:solidFill>
                  <a:srgbClr val="C00000"/>
                </a:solidFill>
              </a:rPr>
              <a:t>Конечная цель эвакуации</a:t>
            </a:r>
            <a:r>
              <a:rPr lang="ru-RU" i="1" dirty="0" smtClean="0">
                <a:solidFill>
                  <a:srgbClr val="C00000"/>
                </a:solidFill>
              </a:rPr>
              <a:t> – доставить людей в безопасный район и предоставить им все необходимое для нормальной жизни до возвращения домой.</a:t>
            </a:r>
            <a:endParaRPr lang="ru-RU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inetmagaz.ru/wp-content/uploads/6/b/0/6b0dc69c32c4b7e998b832fc24e1d8e2.jpe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8286807" cy="57880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100" b="1" dirty="0" smtClean="0">
                <a:latin typeface="+mn-lt"/>
              </a:rPr>
              <a:t>ПОНЯТИЕ</a:t>
            </a:r>
            <a:r>
              <a:rPr lang="ru-RU" sz="3100" dirty="0" smtClean="0">
                <a:latin typeface="+mn-lt"/>
              </a:rPr>
              <a:t/>
            </a:r>
            <a:br>
              <a:rPr lang="ru-RU" sz="3100" dirty="0" smtClean="0">
                <a:latin typeface="+mn-lt"/>
              </a:rPr>
            </a:br>
            <a:r>
              <a:rPr lang="ru-RU" dirty="0" smtClean="0">
                <a:latin typeface="+mn-lt"/>
              </a:rPr>
              <a:t> </a:t>
            </a:r>
            <a:r>
              <a:rPr lang="ru-RU" b="1" dirty="0" smtClean="0">
                <a:latin typeface="+mn-lt"/>
              </a:rPr>
              <a:t>« Защита от опасностей»</a:t>
            </a:r>
            <a:endParaRPr lang="ru-RU" b="1" dirty="0"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</a:rPr>
              <a:t>–</a:t>
            </a:r>
            <a:r>
              <a:rPr lang="ru-RU" dirty="0" smtClean="0">
                <a:solidFill>
                  <a:srgbClr val="C00000"/>
                </a:solidFill>
              </a:rPr>
              <a:t> это </a:t>
            </a:r>
            <a:r>
              <a:rPr lang="ru-RU" b="1" dirty="0" smtClean="0">
                <a:solidFill>
                  <a:srgbClr val="C00000"/>
                </a:solidFill>
              </a:rPr>
              <a:t>способы и методы </a:t>
            </a:r>
            <a:r>
              <a:rPr lang="ru-RU" dirty="0" smtClean="0">
                <a:solidFill>
                  <a:srgbClr val="C00000"/>
                </a:solidFill>
              </a:rPr>
              <a:t>снижения уровня и продолжительности действия опасностей на человека (природу</a:t>
            </a:r>
            <a:r>
              <a:rPr lang="ru-RU" dirty="0" smtClean="0">
                <a:solidFill>
                  <a:srgbClr val="C00000"/>
                </a:solidFill>
              </a:rPr>
              <a:t>)</a:t>
            </a:r>
            <a:r>
              <a:rPr lang="ru-RU" dirty="0" smtClean="0"/>
              <a:t>. Чтобы </a:t>
            </a:r>
            <a:r>
              <a:rPr lang="ru-RU" dirty="0" smtClean="0"/>
              <a:t>защитить объект от опасностей, </a:t>
            </a:r>
            <a:r>
              <a:rPr lang="ru-RU" dirty="0" smtClean="0"/>
              <a:t>необходимо: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 smtClean="0">
                <a:solidFill>
                  <a:srgbClr val="0070C0"/>
                </a:solidFill>
              </a:rPr>
              <a:t>снизить негативное влияние источников </a:t>
            </a:r>
            <a:r>
              <a:rPr lang="ru-RU" i="1" dirty="0" smtClean="0">
                <a:solidFill>
                  <a:srgbClr val="0070C0"/>
                </a:solidFill>
              </a:rPr>
              <a:t>опасности;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в</a:t>
            </a:r>
            <a:r>
              <a:rPr lang="ru-RU" i="1" dirty="0" smtClean="0">
                <a:solidFill>
                  <a:srgbClr val="0070C0"/>
                </a:solidFill>
              </a:rPr>
              <a:t>ывести  </a:t>
            </a:r>
            <a:r>
              <a:rPr lang="ru-RU" i="1" dirty="0" smtClean="0">
                <a:solidFill>
                  <a:srgbClr val="0070C0"/>
                </a:solidFill>
              </a:rPr>
              <a:t>из опасной зоны</a:t>
            </a:r>
            <a:r>
              <a:rPr lang="ru-RU" i="1" dirty="0" smtClean="0">
                <a:solidFill>
                  <a:srgbClr val="0070C0"/>
                </a:solidFill>
              </a:rPr>
              <a:t>;</a:t>
            </a:r>
          </a:p>
          <a:p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i="1" dirty="0" err="1" smtClean="0">
                <a:solidFill>
                  <a:srgbClr val="0070C0"/>
                </a:solidFill>
              </a:rPr>
              <a:t>примененить</a:t>
            </a:r>
            <a:r>
              <a:rPr lang="ru-RU" i="1" dirty="0" smtClean="0">
                <a:solidFill>
                  <a:srgbClr val="0070C0"/>
                </a:solidFill>
              </a:rPr>
              <a:t> </a:t>
            </a:r>
            <a:r>
              <a:rPr lang="ru-RU" b="1" i="1" dirty="0" err="1" smtClean="0">
                <a:solidFill>
                  <a:srgbClr val="0070C0"/>
                </a:solidFill>
              </a:rPr>
              <a:t>экобиозащитную</a:t>
            </a:r>
            <a:r>
              <a:rPr lang="ru-RU" i="1" dirty="0" smtClean="0">
                <a:solidFill>
                  <a:srgbClr val="0070C0"/>
                </a:solidFill>
              </a:rPr>
              <a:t> технику </a:t>
            </a:r>
            <a:r>
              <a:rPr lang="ru-RU" i="1" dirty="0" smtClean="0">
                <a:solidFill>
                  <a:srgbClr val="0070C0"/>
                </a:solidFill>
              </a:rPr>
              <a:t>и </a:t>
            </a:r>
            <a:r>
              <a:rPr lang="ru-RU" i="1" dirty="0" smtClean="0">
                <a:solidFill>
                  <a:srgbClr val="0070C0"/>
                </a:solidFill>
              </a:rPr>
              <a:t>средства </a:t>
            </a:r>
            <a:r>
              <a:rPr lang="ru-RU" i="1" dirty="0" smtClean="0">
                <a:solidFill>
                  <a:srgbClr val="0070C0"/>
                </a:solidFill>
              </a:rPr>
              <a:t>индивидуальной защиты.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35717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Глобальные опасности: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43050"/>
            <a:ext cx="8229600" cy="4931486"/>
          </a:xfrm>
        </p:spPr>
        <p:txBody>
          <a:bodyPr/>
          <a:lstStyle/>
          <a:p>
            <a:r>
              <a:rPr lang="ru-RU" dirty="0" smtClean="0"/>
              <a:t>Перенос загрязнения атмосферного воздуха на большие расстояния;</a:t>
            </a:r>
          </a:p>
          <a:p>
            <a:r>
              <a:rPr lang="ru-RU" dirty="0" smtClean="0"/>
              <a:t>Парниковый эффект, потепление климата;</a:t>
            </a:r>
          </a:p>
          <a:p>
            <a:r>
              <a:rPr lang="ru-RU" dirty="0" smtClean="0"/>
              <a:t>Разрушение озонового слоя;</a:t>
            </a:r>
          </a:p>
          <a:p>
            <a:r>
              <a:rPr lang="ru-RU" dirty="0" err="1" smtClean="0"/>
              <a:t>Закисление</a:t>
            </a:r>
            <a:r>
              <a:rPr lang="ru-RU" dirty="0" smtClean="0"/>
              <a:t> окружающей среды, загрязнение кислотными осадками;</a:t>
            </a:r>
          </a:p>
          <a:p>
            <a:r>
              <a:rPr lang="ru-RU" dirty="0" err="1" smtClean="0"/>
              <a:t>Радиактивное</a:t>
            </a:r>
            <a:r>
              <a:rPr lang="ru-RU" dirty="0" smtClean="0"/>
              <a:t> загрязнение атмосферы, гидросферы, литосферы.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ДОМАШНЕЕ ЗАДАНИЕ</a:t>
            </a:r>
            <a:endParaRPr lang="ru-RU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/>
              <a:t>Прочитать материал  по учебнику Н.В. Косолаповой стр.105-123.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Рисунок 3" descr="https://sun6-22.userapi.com/s/v1/if1/43A8cIAS0qXyziOTTX3S7yf-e3S97CDw8WONmzirb3mhr4sIThCvNu33qlpb-zrIRbU6KREJ.jpg?size=1913x1913&amp;quality=96&amp;crop=94,122,1913,1913&amp;ava=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571876"/>
            <a:ext cx="2904903" cy="29049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s://cf2.ppt-online.org/files2/slide/r/RTJKiGX9hjalf5rxkbeYcPZy1C6vBs8H0SAEMmdWIn/slide-18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571480"/>
            <a:ext cx="8429683" cy="6002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142984"/>
            <a:ext cx="8229600" cy="1066800"/>
          </a:xfrm>
        </p:spPr>
        <p:txBody>
          <a:bodyPr/>
          <a:lstStyle/>
          <a:p>
            <a:pPr algn="ctr"/>
            <a:r>
              <a:rPr lang="ru-RU" sz="3600" b="1" dirty="0" err="1" smtClean="0">
                <a:solidFill>
                  <a:srgbClr val="C00000"/>
                </a:solidFill>
                <a:latin typeface="+mn-lt"/>
              </a:rPr>
              <a:t>Экобиозащитная</a:t>
            </a:r>
            <a:r>
              <a:rPr lang="ru-RU" b="1" dirty="0" smtClean="0">
                <a:solidFill>
                  <a:srgbClr val="C00000"/>
                </a:solidFill>
                <a:latin typeface="+mn-lt"/>
              </a:rPr>
              <a:t> техника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present5.com/presentation/34897050_375935939/image-12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71678"/>
            <a:ext cx="7358114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u="sng" dirty="0" smtClean="0">
                <a:solidFill>
                  <a:srgbClr val="C00000"/>
                </a:solidFill>
                <a:latin typeface="+mn-lt"/>
              </a:rPr>
              <a:t>Направления </a:t>
            </a:r>
            <a:r>
              <a:rPr lang="ru-RU" sz="3200" b="1" i="1" u="sng" dirty="0" smtClean="0">
                <a:solidFill>
                  <a:srgbClr val="C00000"/>
                </a:solidFill>
                <a:latin typeface="+mn-lt"/>
              </a:rPr>
              <a:t>обеспечения </a:t>
            </a:r>
            <a:r>
              <a:rPr lang="ru-RU" sz="3200" b="1" i="1" u="sng" dirty="0" smtClean="0">
                <a:solidFill>
                  <a:srgbClr val="C00000"/>
                </a:solidFill>
                <a:latin typeface="+mn-lt"/>
              </a:rPr>
              <a:t>БЖ в </a:t>
            </a:r>
            <a:r>
              <a:rPr lang="ru-RU" sz="3200" b="1" i="1" u="sng" dirty="0" smtClean="0">
                <a:solidFill>
                  <a:srgbClr val="C00000"/>
                </a:solidFill>
                <a:latin typeface="+mn-lt"/>
              </a:rPr>
              <a:t>РФ</a:t>
            </a:r>
            <a:endParaRPr lang="ru-RU" sz="32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000240"/>
            <a:ext cx="8229600" cy="432511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rgbClr val="0070C0"/>
                </a:solidFill>
              </a:rPr>
              <a:t>Направление, связанное с разработкой и внедрением стандартов безопасности труда</a:t>
            </a:r>
            <a:r>
              <a:rPr lang="ru-RU" b="1" i="1" dirty="0" smtClean="0">
                <a:solidFill>
                  <a:srgbClr val="0070C0"/>
                </a:solidFill>
              </a:rPr>
              <a:t>.</a:t>
            </a:r>
            <a:r>
              <a:rPr lang="ru-RU" b="1" i="1" dirty="0" smtClean="0">
                <a:solidFill>
                  <a:srgbClr val="0070C0"/>
                </a:solidFill>
              </a:rPr>
              <a:t> </a:t>
            </a:r>
            <a:endParaRPr lang="ru-RU" b="1" i="1" dirty="0" smtClean="0">
              <a:solidFill>
                <a:srgbClr val="0070C0"/>
              </a:solidFill>
            </a:endParaRPr>
          </a:p>
          <a:p>
            <a:endParaRPr lang="ru-RU" sz="3200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Направление</a:t>
            </a:r>
            <a:r>
              <a:rPr lang="ru-RU" b="1" i="1" dirty="0" smtClean="0">
                <a:solidFill>
                  <a:srgbClr val="0070C0"/>
                </a:solidFill>
              </a:rPr>
              <a:t>, связанное с охраной </a:t>
            </a:r>
            <a:r>
              <a:rPr lang="ru-RU" b="1" i="1" dirty="0" smtClean="0">
                <a:solidFill>
                  <a:srgbClr val="0070C0"/>
                </a:solidFill>
              </a:rPr>
              <a:t>здоровья</a:t>
            </a:r>
          </a:p>
          <a:p>
            <a:endParaRPr lang="ru-RU" b="1" i="1" dirty="0" smtClean="0">
              <a:solidFill>
                <a:srgbClr val="0070C0"/>
              </a:solidFill>
            </a:endParaRPr>
          </a:p>
          <a:p>
            <a:r>
              <a:rPr lang="ru-RU" b="1" i="1" dirty="0" smtClean="0">
                <a:solidFill>
                  <a:srgbClr val="0070C0"/>
                </a:solidFill>
              </a:rPr>
              <a:t>Направление </a:t>
            </a:r>
            <a:r>
              <a:rPr lang="ru-RU" b="1" i="1" dirty="0" smtClean="0">
                <a:solidFill>
                  <a:srgbClr val="0070C0"/>
                </a:solidFill>
              </a:rPr>
              <a:t>по охране труда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Внедрение </a:t>
            </a:r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стандартов безопасности </a:t>
            </a:r>
            <a:r>
              <a:rPr lang="ru-RU" sz="2400" b="1" i="1" dirty="0" smtClean="0">
                <a:solidFill>
                  <a:srgbClr val="C00000"/>
                </a:solidFill>
                <a:latin typeface="+mn-lt"/>
              </a:rPr>
              <a:t>труда-</a:t>
            </a:r>
            <a:endParaRPr lang="ru-RU" sz="24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857364"/>
            <a:ext cx="8329642" cy="4717172"/>
          </a:xfrm>
        </p:spPr>
        <p:txBody>
          <a:bodyPr/>
          <a:lstStyle/>
          <a:p>
            <a:pPr algn="ctr"/>
            <a:r>
              <a:rPr lang="ru-RU" sz="2000" dirty="0" smtClean="0"/>
              <a:t>Это направление призвано </a:t>
            </a:r>
            <a:r>
              <a:rPr lang="ru-RU" sz="2000" b="1" dirty="0" smtClean="0"/>
              <a:t>обеспечить безопасные условия труда на основе стандартизации </a:t>
            </a:r>
            <a:r>
              <a:rPr lang="ru-RU" sz="2000" dirty="0" smtClean="0"/>
              <a:t>условий труда, учета опасных и вредных </a:t>
            </a:r>
            <a:r>
              <a:rPr lang="ru-RU" sz="2000" dirty="0" smtClean="0"/>
              <a:t>факторов. Например,</a:t>
            </a:r>
            <a:r>
              <a:rPr lang="ru-RU" sz="2000" dirty="0" smtClean="0"/>
              <a:t> стандарт устанавливает и определяет основные термины и понятия в области </a:t>
            </a:r>
            <a:r>
              <a:rPr lang="ru-RU" sz="2000" dirty="0" smtClean="0"/>
              <a:t>безопасности труда: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Опасный </a:t>
            </a:r>
            <a:r>
              <a:rPr lang="ru-RU" sz="2000" b="1" i="1" dirty="0" smtClean="0">
                <a:solidFill>
                  <a:srgbClr val="C00000"/>
                </a:solidFill>
              </a:rPr>
              <a:t>производственный </a:t>
            </a:r>
            <a:r>
              <a:rPr lang="ru-RU" sz="2000" b="1" i="1" dirty="0" smtClean="0">
                <a:solidFill>
                  <a:srgbClr val="C00000"/>
                </a:solidFill>
              </a:rPr>
              <a:t>фактор;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</a:rPr>
              <a:t>Средство индивидуальной </a:t>
            </a:r>
            <a:r>
              <a:rPr lang="ru-RU" sz="2000" b="1" i="1" dirty="0" smtClean="0">
                <a:solidFill>
                  <a:srgbClr val="C00000"/>
                </a:solidFill>
              </a:rPr>
              <a:t>защиты</a:t>
            </a: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Профессиональное заболевание</a:t>
            </a:r>
          </a:p>
          <a:p>
            <a:r>
              <a:rPr lang="ru-RU" sz="2000" b="1" dirty="0" smtClean="0">
                <a:solidFill>
                  <a:srgbClr val="C00000"/>
                </a:solidFill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</a:rPr>
              <a:t>Охрана труда</a:t>
            </a:r>
            <a:r>
              <a:rPr lang="ru-RU" sz="2000" b="1" dirty="0" smtClean="0">
                <a:solidFill>
                  <a:srgbClr val="C00000"/>
                </a:solidFill>
              </a:rPr>
              <a:t> </a:t>
            </a:r>
            <a:endParaRPr lang="ru-RU" sz="2000" b="1" dirty="0" smtClean="0">
              <a:solidFill>
                <a:srgbClr val="C00000"/>
              </a:solidFill>
            </a:endParaRPr>
          </a:p>
          <a:p>
            <a:r>
              <a:rPr lang="ru-RU" sz="2000" b="1" i="1" dirty="0" smtClean="0">
                <a:solidFill>
                  <a:srgbClr val="C00000"/>
                </a:solidFill>
              </a:rPr>
              <a:t>Безопасные </a:t>
            </a:r>
            <a:r>
              <a:rPr lang="ru-RU" sz="2000" b="1" i="1" dirty="0" smtClean="0">
                <a:solidFill>
                  <a:srgbClr val="C00000"/>
                </a:solidFill>
              </a:rPr>
              <a:t>условия </a:t>
            </a:r>
            <a:r>
              <a:rPr lang="ru-RU" sz="2000" b="1" i="1" dirty="0" smtClean="0">
                <a:solidFill>
                  <a:srgbClr val="C00000"/>
                </a:solidFill>
              </a:rPr>
              <a:t>труда</a:t>
            </a:r>
          </a:p>
          <a:p>
            <a:r>
              <a:rPr lang="ru-RU" sz="2000" dirty="0" smtClean="0">
                <a:solidFill>
                  <a:srgbClr val="C00000"/>
                </a:solidFill>
              </a:rPr>
              <a:t> </a:t>
            </a:r>
            <a:r>
              <a:rPr lang="ru-RU" sz="2000" b="1" i="1" dirty="0" smtClean="0">
                <a:solidFill>
                  <a:srgbClr val="C00000"/>
                </a:solidFill>
              </a:rPr>
              <a:t>Предельно допустимые значения вредного производственного фактора</a:t>
            </a:r>
            <a:r>
              <a:rPr lang="ru-RU" sz="2000" b="1" dirty="0" smtClean="0">
                <a:solidFill>
                  <a:srgbClr val="C00000"/>
                </a:solidFill>
              </a:rPr>
              <a:t> </a:t>
            </a:r>
            <a:endParaRPr lang="ru-RU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i="1" dirty="0" smtClean="0">
                <a:solidFill>
                  <a:srgbClr val="C00000"/>
                </a:solidFill>
                <a:latin typeface="+mn-lt"/>
              </a:rPr>
              <a:t>Направление, связанное с охраной здоровья. </a:t>
            </a:r>
            <a:endParaRPr lang="ru-RU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rgbClr val="0070C0"/>
                </a:solidFill>
              </a:rPr>
              <a:t>ФЗ РФ </a:t>
            </a:r>
            <a:r>
              <a:rPr lang="ru-RU" sz="2000" b="1" i="1" dirty="0" smtClean="0">
                <a:solidFill>
                  <a:srgbClr val="0070C0"/>
                </a:solidFill>
              </a:rPr>
              <a:t>от 21 </a:t>
            </a:r>
            <a:r>
              <a:rPr lang="ru-RU" sz="2000" b="1" i="1" dirty="0" smtClean="0">
                <a:solidFill>
                  <a:srgbClr val="0070C0"/>
                </a:solidFill>
              </a:rPr>
              <a:t>.11.11 </a:t>
            </a:r>
            <a:r>
              <a:rPr lang="ru-RU" sz="2000" b="1" i="1" dirty="0" smtClean="0">
                <a:solidFill>
                  <a:srgbClr val="0070C0"/>
                </a:solidFill>
              </a:rPr>
              <a:t>г</a:t>
            </a:r>
            <a:r>
              <a:rPr lang="ru-RU" sz="2000" b="1" i="1" dirty="0" smtClean="0">
                <a:solidFill>
                  <a:srgbClr val="0070C0"/>
                </a:solidFill>
              </a:rPr>
              <a:t>. </a:t>
            </a:r>
            <a:r>
              <a:rPr lang="ru-RU" sz="2000" b="1" i="1" dirty="0" smtClean="0">
                <a:solidFill>
                  <a:srgbClr val="0070C0"/>
                </a:solidFill>
              </a:rPr>
              <a:t>«Об основах охраны здоровья граждан в Российской Федерации</a:t>
            </a:r>
            <a:r>
              <a:rPr lang="ru-RU" sz="2000" b="1" i="1" dirty="0" smtClean="0">
                <a:solidFill>
                  <a:srgbClr val="0070C0"/>
                </a:solidFill>
              </a:rPr>
              <a:t>».</a:t>
            </a:r>
          </a:p>
          <a:p>
            <a:endParaRPr lang="ru-RU" sz="2000" b="1" i="1" dirty="0" smtClean="0">
              <a:solidFill>
                <a:srgbClr val="0070C0"/>
              </a:solidFill>
            </a:endParaRPr>
          </a:p>
          <a:p>
            <a:pPr lvl="0"/>
            <a:r>
              <a:rPr lang="ru-RU" sz="2000" dirty="0" smtClean="0">
                <a:solidFill>
                  <a:srgbClr val="0070C0"/>
                </a:solidFill>
              </a:rPr>
              <a:t> </a:t>
            </a:r>
            <a:r>
              <a:rPr lang="ru-RU" sz="2000" b="1" i="1" dirty="0" smtClean="0">
                <a:solidFill>
                  <a:srgbClr val="0070C0"/>
                </a:solidFill>
              </a:rPr>
              <a:t>ФЗ РФ от </a:t>
            </a:r>
            <a:r>
              <a:rPr lang="ru-RU" sz="2000" b="1" i="1" dirty="0" smtClean="0">
                <a:solidFill>
                  <a:srgbClr val="0070C0"/>
                </a:solidFill>
              </a:rPr>
              <a:t>30 </a:t>
            </a:r>
            <a:r>
              <a:rPr lang="ru-RU" sz="2000" b="1" i="1" dirty="0" smtClean="0">
                <a:solidFill>
                  <a:srgbClr val="0070C0"/>
                </a:solidFill>
              </a:rPr>
              <a:t>04.1999 </a:t>
            </a:r>
            <a:r>
              <a:rPr lang="ru-RU" sz="2000" b="1" i="1" dirty="0" smtClean="0">
                <a:solidFill>
                  <a:srgbClr val="0070C0"/>
                </a:solidFill>
              </a:rPr>
              <a:t>г. </a:t>
            </a:r>
            <a:r>
              <a:rPr lang="ru-RU" sz="2000" b="1" i="1" dirty="0" smtClean="0">
                <a:solidFill>
                  <a:srgbClr val="0070C0"/>
                </a:solidFill>
              </a:rPr>
              <a:t>«</a:t>
            </a:r>
            <a:r>
              <a:rPr lang="ru-RU" sz="2000" b="1" i="1" dirty="0" smtClean="0">
                <a:solidFill>
                  <a:srgbClr val="0070C0"/>
                </a:solidFill>
              </a:rPr>
              <a:t>О санитарно-эпидемиологическом благополучии населения»</a:t>
            </a:r>
            <a:r>
              <a:rPr lang="ru-RU" sz="2000" b="1" dirty="0" smtClean="0">
                <a:solidFill>
                  <a:srgbClr val="0070C0"/>
                </a:solidFill>
              </a:rPr>
              <a:t>.</a:t>
            </a:r>
            <a:r>
              <a:rPr lang="ru-RU" sz="2000" dirty="0" smtClean="0">
                <a:solidFill>
                  <a:srgbClr val="0070C0"/>
                </a:solidFill>
              </a:rPr>
              <a:t> </a:t>
            </a:r>
          </a:p>
          <a:p>
            <a:pPr lvl="0"/>
            <a:endParaRPr lang="ru-RU" sz="2000" b="1" i="1" dirty="0" smtClean="0">
              <a:solidFill>
                <a:srgbClr val="0070C0"/>
              </a:solidFill>
            </a:endParaRPr>
          </a:p>
          <a:p>
            <a:pPr lvl="0"/>
            <a:r>
              <a:rPr lang="ru-RU" sz="2000" b="1" i="1" dirty="0" smtClean="0">
                <a:solidFill>
                  <a:srgbClr val="0070C0"/>
                </a:solidFill>
              </a:rPr>
              <a:t>Государственная  регистрация </a:t>
            </a:r>
            <a:r>
              <a:rPr lang="ru-RU" sz="2000" b="1" i="1" dirty="0" smtClean="0">
                <a:solidFill>
                  <a:srgbClr val="0070C0"/>
                </a:solidFill>
              </a:rPr>
              <a:t>потенциально </a:t>
            </a:r>
            <a:r>
              <a:rPr lang="ru-RU" sz="2000" b="1" i="1" dirty="0" smtClean="0">
                <a:solidFill>
                  <a:srgbClr val="0070C0"/>
                </a:solidFill>
              </a:rPr>
              <a:t>опасных химических </a:t>
            </a:r>
            <a:r>
              <a:rPr lang="ru-RU" sz="2000" b="1" i="1" dirty="0" smtClean="0">
                <a:solidFill>
                  <a:srgbClr val="0070C0"/>
                </a:solidFill>
              </a:rPr>
              <a:t>и биологических веществ, отдельных видов продукции, радиоактивных веществ, отходов производства и </a:t>
            </a:r>
            <a:r>
              <a:rPr lang="ru-RU" sz="2000" b="1" i="1" dirty="0" smtClean="0">
                <a:solidFill>
                  <a:srgbClr val="0070C0"/>
                </a:solidFill>
              </a:rPr>
              <a:t>потребления.</a:t>
            </a:r>
            <a:endParaRPr lang="ru-RU" sz="2000" b="1" i="1" dirty="0" smtClean="0">
              <a:solidFill>
                <a:srgbClr val="0070C0"/>
              </a:solidFill>
            </a:endParaRPr>
          </a:p>
          <a:p>
            <a:pPr lvl="0"/>
            <a:endParaRPr lang="ru-RU" sz="2000" b="1" dirty="0" smtClean="0">
              <a:solidFill>
                <a:srgbClr val="0070C0"/>
              </a:solidFill>
            </a:endParaRPr>
          </a:p>
          <a:p>
            <a:pPr lvl="0"/>
            <a:r>
              <a:rPr lang="ru-RU" sz="2000" b="1" dirty="0" smtClean="0">
                <a:solidFill>
                  <a:srgbClr val="0070C0"/>
                </a:solidFill>
              </a:rPr>
              <a:t> </a:t>
            </a:r>
            <a:r>
              <a:rPr lang="ru-RU" sz="2000" b="1" i="1" dirty="0" smtClean="0">
                <a:solidFill>
                  <a:srgbClr val="0070C0"/>
                </a:solidFill>
              </a:rPr>
              <a:t>меры </a:t>
            </a:r>
            <a:r>
              <a:rPr lang="ru-RU" sz="2000" b="1" i="1" dirty="0" smtClean="0">
                <a:solidFill>
                  <a:srgbClr val="0070C0"/>
                </a:solidFill>
              </a:rPr>
              <a:t>по гигиеническому воспитанию и обучению населения и пропаганде здорового образа жизни и др.</a:t>
            </a:r>
          </a:p>
          <a:p>
            <a:endParaRPr lang="ru-RU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+mn-lt"/>
              </a:rPr>
              <a:t>Направление по охране труда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algn="ctr"/>
            <a:r>
              <a:rPr lang="ru-RU" sz="2200" b="1" dirty="0" smtClean="0"/>
              <a:t>Основным нормативным документом по этому направлению </a:t>
            </a:r>
            <a:r>
              <a:rPr lang="ru-RU" sz="2000" b="1" dirty="0" smtClean="0"/>
              <a:t>является </a:t>
            </a:r>
            <a:r>
              <a:rPr lang="ru-RU" sz="2000" b="1" i="1" dirty="0" smtClean="0"/>
              <a:t>ФЗ РФ</a:t>
            </a:r>
          </a:p>
          <a:p>
            <a:pPr lvl="0" algn="ctr">
              <a:buNone/>
            </a:pPr>
            <a:r>
              <a:rPr lang="ru-RU" b="1" i="1" dirty="0" smtClean="0">
                <a:solidFill>
                  <a:srgbClr val="C00000"/>
                </a:solidFill>
              </a:rPr>
              <a:t>«Трудовой кодекс РФ».</a:t>
            </a:r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i="1" dirty="0" smtClean="0">
                <a:solidFill>
                  <a:srgbClr val="0070C0"/>
                </a:solidFill>
              </a:rPr>
              <a:t>Целями трудового законодательства являются </a:t>
            </a:r>
            <a:r>
              <a:rPr lang="ru-RU" sz="2400" i="1" dirty="0" smtClean="0">
                <a:solidFill>
                  <a:srgbClr val="C00000"/>
                </a:solidFill>
              </a:rPr>
              <a:t>установление государственных гарантий трудовых </a:t>
            </a:r>
            <a:r>
              <a:rPr lang="ru-RU" sz="2400" b="1" i="1" dirty="0" smtClean="0">
                <a:solidFill>
                  <a:srgbClr val="C00000"/>
                </a:solidFill>
              </a:rPr>
              <a:t>прав и свобод </a:t>
            </a:r>
            <a:r>
              <a:rPr lang="ru-RU" sz="2400" i="1" dirty="0" smtClean="0">
                <a:solidFill>
                  <a:srgbClr val="C00000"/>
                </a:solidFill>
              </a:rPr>
              <a:t>граждан, создание </a:t>
            </a:r>
            <a:r>
              <a:rPr lang="ru-RU" sz="2400" b="1" i="1" dirty="0" smtClean="0">
                <a:solidFill>
                  <a:srgbClr val="C00000"/>
                </a:solidFill>
              </a:rPr>
              <a:t>благоприятных условий труда</a:t>
            </a:r>
            <a:r>
              <a:rPr lang="ru-RU" sz="2400" i="1" dirty="0" smtClean="0">
                <a:solidFill>
                  <a:srgbClr val="C00000"/>
                </a:solidFill>
              </a:rPr>
              <a:t>, </a:t>
            </a:r>
            <a:r>
              <a:rPr lang="ru-RU" sz="2400" b="1" i="1" dirty="0" smtClean="0">
                <a:solidFill>
                  <a:srgbClr val="C00000"/>
                </a:solidFill>
              </a:rPr>
              <a:t>защита прав и интересов работников </a:t>
            </a:r>
            <a:r>
              <a:rPr lang="ru-RU" sz="2400" i="1" dirty="0" smtClean="0">
                <a:solidFill>
                  <a:srgbClr val="C00000"/>
                </a:solidFill>
              </a:rPr>
              <a:t>и работодателей. </a:t>
            </a:r>
            <a:endParaRPr lang="ru-RU" sz="2400" dirty="0" smtClean="0">
              <a:solidFill>
                <a:srgbClr val="C0000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+mn-lt"/>
              </a:rPr>
              <a:t>Принципы  защиты населения:</a:t>
            </a:r>
            <a:endParaRPr lang="ru-RU" b="1" dirty="0">
              <a:solidFill>
                <a:srgbClr val="C00000"/>
              </a:solidFill>
              <a:latin typeface="+mn-lt"/>
            </a:endParaRPr>
          </a:p>
        </p:txBody>
      </p:sp>
      <p:pic>
        <p:nvPicPr>
          <p:cNvPr id="4" name="Содержимое 3" descr="https://cf.ppt-online.org/files/slide/m/MTzU3aksg8n4WON29SEHBc6tVjwyfipoDKGhev/slide-5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14349" y="2143116"/>
            <a:ext cx="7643865" cy="4430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190</TotalTime>
  <Words>339</Words>
  <Application>Microsoft Office PowerPoint</Application>
  <PresentationFormat>Экран (4:3)</PresentationFormat>
  <Paragraphs>65</Paragraphs>
  <Slides>21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Городская</vt:lpstr>
      <vt:lpstr>Понятие «Защита от опасности».                                                                                                                Меры для защиты от опасностей окружающей среды. </vt:lpstr>
      <vt:lpstr>ПОНЯТИЕ  « Защита от опасностей»</vt:lpstr>
      <vt:lpstr>Слайд 3</vt:lpstr>
      <vt:lpstr>Экобиозащитная техника</vt:lpstr>
      <vt:lpstr>Направления обеспечения БЖ в РФ</vt:lpstr>
      <vt:lpstr>Внедрение стандартов безопасности труда-</vt:lpstr>
      <vt:lpstr>Направление, связанное с охраной здоровья. </vt:lpstr>
      <vt:lpstr>Направление по охране труда</vt:lpstr>
      <vt:lpstr>Принципы  защиты населения:</vt:lpstr>
      <vt:lpstr>При ЧС и в условиях военных  конфликтов:</vt:lpstr>
      <vt:lpstr>Слайд 11</vt:lpstr>
      <vt:lpstr> Обеспечение населения средствами индивидуальной защиты: </vt:lpstr>
      <vt:lpstr>Примеры СИЗ на производстве:</vt:lpstr>
      <vt:lpstr>При чрезвычайных ситуациях</vt:lpstr>
      <vt:lpstr>Обеспечению СИЗ подлежит население, проживающее на территориях в пределах границ зон:</vt:lpstr>
      <vt:lpstr>Защитные сооружения:</vt:lpstr>
      <vt:lpstr>Оповещение в ЧС :</vt:lpstr>
      <vt:lpstr>  Организация эвакуации населения в безопасные районы </vt:lpstr>
      <vt:lpstr>Слайд 19</vt:lpstr>
      <vt:lpstr>Глобальные опасности: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Понятие «Защита от опасности».                                                                                                                Меры для защиты от опасностей окружающей среды.</dc:title>
  <dc:creator>user</dc:creator>
  <cp:lastModifiedBy>user</cp:lastModifiedBy>
  <cp:revision>20</cp:revision>
  <dcterms:created xsi:type="dcterms:W3CDTF">2023-11-07T16:42:29Z</dcterms:created>
  <dcterms:modified xsi:type="dcterms:W3CDTF">2023-11-07T19:53:22Z</dcterms:modified>
</cp:coreProperties>
</file>